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75" r:id="rId4"/>
    <p:sldId id="260" r:id="rId5"/>
    <p:sldId id="262" r:id="rId6"/>
    <p:sldId id="274" r:id="rId7"/>
    <p:sldId id="273" r:id="rId8"/>
    <p:sldId id="272" r:id="rId9"/>
    <p:sldId id="263" r:id="rId10"/>
    <p:sldId id="271" r:id="rId11"/>
    <p:sldId id="265" r:id="rId12"/>
    <p:sldId id="276" r:id="rId13"/>
    <p:sldId id="270" r:id="rId14"/>
    <p:sldId id="269" r:id="rId15"/>
    <p:sldId id="261"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9DD"/>
    <a:srgbClr val="4267B2"/>
    <a:srgbClr val="FEF3D4"/>
    <a:srgbClr val="F8E08E"/>
    <a:srgbClr val="E8303B"/>
    <a:srgbClr val="383333"/>
    <a:srgbClr val="C26E68"/>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8" autoAdjust="0"/>
    <p:restoredTop sz="94660"/>
  </p:normalViewPr>
  <p:slideViewPr>
    <p:cSldViewPr snapToGrid="0" snapToObjects="1">
      <p:cViewPr varScale="1">
        <p:scale>
          <a:sx n="115" d="100"/>
          <a:sy n="115" d="100"/>
        </p:scale>
        <p:origin x="-232" y="-11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24/07/19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5BC872-7133-A34A-97DD-E62BDEF93A73}" type="datetimeFigureOut">
              <a:rPr lang="en-US" smtClean="0"/>
              <a:t>24/07/19</a:t>
            </a:fld>
            <a:endParaRPr lang="pt-BR"/>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2EF1B25-9AE9-6849-A12D-C95B849EFC5E}" type="slidenum">
              <a:rPr lang="pt-BR" smtClean="0"/>
              <a:t>‹#›</a:t>
            </a:fld>
            <a:endParaRPr lang="pt-BR"/>
          </a:p>
        </p:txBody>
      </p:sp>
    </p:spTree>
    <p:extLst>
      <p:ext uri="{BB962C8B-B14F-4D97-AF65-F5344CB8AC3E}">
        <p14:creationId xmlns:p14="http://schemas.microsoft.com/office/powerpoint/2010/main" val="14136627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EF1B25-9AE9-6849-A12D-C95B849EFC5E}" type="slidenum">
              <a:rPr lang="pt-BR" smtClean="0"/>
              <a:t>12</a:t>
            </a:fld>
            <a:endParaRPr lang="pt-BR" dirty="0"/>
          </a:p>
        </p:txBody>
      </p:sp>
    </p:spTree>
    <p:extLst>
      <p:ext uri="{BB962C8B-B14F-4D97-AF65-F5344CB8AC3E}">
        <p14:creationId xmlns:p14="http://schemas.microsoft.com/office/powerpoint/2010/main" val="81829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259342"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09801"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609600" y="274639"/>
            <a:ext cx="10381699"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991299"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smtClean="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009801"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79" y="296867"/>
            <a:ext cx="10259321"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09801"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3" y="274639"/>
            <a:ext cx="10473174"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37036" y="-32621"/>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7655" y="274639"/>
            <a:ext cx="10092788"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50443" y="38817"/>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48937" y="274639"/>
            <a:ext cx="10259344"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09801"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1182199" y="273050"/>
            <a:ext cx="3344466" cy="1162051"/>
          </a:xfrm>
        </p:spPr>
        <p:txBody>
          <a:bodyPr anchor="b"/>
          <a:lstStyle>
            <a:lvl1pPr algn="l">
              <a:defRPr sz="2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93187"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81360" y="0"/>
            <a:ext cx="1182199" cy="121078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png"/><Relationship Id="rId5" Type="http://schemas.openxmlformats.org/officeDocument/2006/relationships/image" Target="../media/image9.jpg"/><Relationship Id="rId6" Type="http://schemas.openxmlformats.org/officeDocument/2006/relationships/image" Target="../media/image10.png"/><Relationship Id="rId7" Type="http://schemas.openxmlformats.org/officeDocument/2006/relationships/hyperlink" Target="mailto:cpimenta48@gmail.com" TargetMode="External"/><Relationship Id="rId8" Type="http://schemas.openxmlformats.org/officeDocument/2006/relationships/hyperlink" Target="http://www.imprep.org/" TargetMode="External"/><Relationship Id="rId9" Type="http://schemas.openxmlformats.org/officeDocument/2006/relationships/image" Target="../media/image11.png"/><Relationship Id="rId1" Type="http://schemas.openxmlformats.org/officeDocument/2006/relationships/slideLayout" Target="../slideLayouts/slideLayout11.xml"/><Relationship Id="rId2"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FINDINGS</a:t>
            </a:r>
            <a:endParaRPr lang="en-US" dirty="0"/>
          </a:p>
        </p:txBody>
      </p:sp>
      <p:sp>
        <p:nvSpPr>
          <p:cNvPr id="22" name="Content Placeholder 21"/>
          <p:cNvSpPr>
            <a:spLocks noGrp="1"/>
          </p:cNvSpPr>
          <p:nvPr>
            <p:ph idx="1"/>
          </p:nvPr>
        </p:nvSpPr>
        <p:spPr>
          <a:xfrm>
            <a:off x="609600" y="1417640"/>
            <a:ext cx="10972800" cy="4708526"/>
          </a:xfrm>
        </p:spPr>
        <p:txBody>
          <a:bodyPr>
            <a:normAutofit/>
          </a:bodyPr>
          <a:lstStyle/>
          <a:p>
            <a:pPr marL="0" indent="0">
              <a:buNone/>
            </a:pPr>
            <a:r>
              <a:rPr lang="en-US" sz="2800" b="1" u="sng" dirty="0" smtClean="0"/>
              <a:t>Barriers</a:t>
            </a:r>
          </a:p>
          <a:p>
            <a:pPr marL="0" indent="0">
              <a:buNone/>
            </a:pPr>
            <a:r>
              <a:rPr lang="en-US" sz="2800" dirty="0"/>
              <a:t>There is narrative consensus among all stakeholders that: </a:t>
            </a:r>
            <a:endParaRPr lang="en-US" sz="2800" b="1" dirty="0"/>
          </a:p>
          <a:p>
            <a:r>
              <a:rPr lang="en-US" sz="2800" dirty="0"/>
              <a:t>Structural health service issues </a:t>
            </a:r>
            <a:r>
              <a:rPr lang="en-US" sz="2800" dirty="0" smtClean="0"/>
              <a:t>standout </a:t>
            </a:r>
            <a:r>
              <a:rPr lang="en-US" sz="2800" dirty="0"/>
              <a:t>as a restriction to meet increasing </a:t>
            </a:r>
            <a:r>
              <a:rPr lang="en-US" sz="2800" dirty="0" smtClean="0"/>
              <a:t>demand: limited </a:t>
            </a:r>
            <a:r>
              <a:rPr lang="en-US" sz="2800" dirty="0"/>
              <a:t>business hours and number of health </a:t>
            </a:r>
            <a:r>
              <a:rPr lang="en-US" sz="2800" dirty="0" smtClean="0"/>
              <a:t>professionals to provide PrEP related services. </a:t>
            </a:r>
            <a:endParaRPr lang="en-US" sz="2800" dirty="0"/>
          </a:p>
          <a:p>
            <a:r>
              <a:rPr lang="en-US" sz="2800" dirty="0"/>
              <a:t>In </a:t>
            </a:r>
            <a:r>
              <a:rPr lang="en-US" sz="2800" dirty="0" smtClean="0"/>
              <a:t>the structural </a:t>
            </a:r>
            <a:r>
              <a:rPr lang="en-US" sz="2800" dirty="0" smtClean="0"/>
              <a:t>context, </a:t>
            </a:r>
            <a:r>
              <a:rPr lang="en-US" sz="2800" dirty="0" smtClean="0"/>
              <a:t>PrEP users also cite </a:t>
            </a:r>
            <a:r>
              <a:rPr lang="en-US" sz="2800" dirty="0"/>
              <a:t>factors related to </a:t>
            </a:r>
            <a:r>
              <a:rPr lang="en-US" sz="2800" dirty="0" smtClean="0"/>
              <a:t>location </a:t>
            </a:r>
            <a:r>
              <a:rPr lang="en-US" sz="2800" dirty="0"/>
              <a:t>of PrEP </a:t>
            </a:r>
            <a:r>
              <a:rPr lang="en-US" sz="2800" dirty="0" smtClean="0"/>
              <a:t>centers and </a:t>
            </a:r>
            <a:r>
              <a:rPr lang="en-US" sz="2800" dirty="0" smtClean="0"/>
              <a:t>out of pocket costs </a:t>
            </a:r>
            <a:r>
              <a:rPr lang="en-US" sz="2800" dirty="0" smtClean="0"/>
              <a:t>for </a:t>
            </a:r>
            <a:r>
              <a:rPr lang="en-US" sz="2800" dirty="0" smtClean="0"/>
              <a:t>transportation and</a:t>
            </a:r>
            <a:r>
              <a:rPr lang="en-US" sz="2800" dirty="0" smtClean="0"/>
              <a:t>, limited </a:t>
            </a:r>
            <a:r>
              <a:rPr lang="en-US" sz="2800" dirty="0"/>
              <a:t>hours of </a:t>
            </a:r>
            <a:r>
              <a:rPr lang="en-US" sz="2800" dirty="0" smtClean="0"/>
              <a:t>service operation</a:t>
            </a:r>
            <a:r>
              <a:rPr lang="en-US" sz="2800" dirty="0"/>
              <a:t>. </a:t>
            </a:r>
            <a:endParaRPr lang="en-US" sz="2800" dirty="0" smtClean="0"/>
          </a:p>
          <a:p>
            <a:r>
              <a:rPr lang="en-US" sz="2800" dirty="0" smtClean="0"/>
              <a:t>The belief that sustainability of PrEP services may be hindered by other public health priorities and moral perceptions of local officials. </a:t>
            </a:r>
            <a:endParaRPr lang="pt-BR" sz="2800" dirty="0"/>
          </a:p>
          <a:p>
            <a:pPr marL="0" indent="0">
              <a:buNone/>
            </a:pPr>
            <a:endParaRPr lang="en-US" dirty="0"/>
          </a:p>
        </p:txBody>
      </p:sp>
    </p:spTree>
    <p:extLst>
      <p:ext uri="{BB962C8B-B14F-4D97-AF65-F5344CB8AC3E}">
        <p14:creationId xmlns:p14="http://schemas.microsoft.com/office/powerpoint/2010/main" val="39138007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3189"/>
            <a:ext cx="10381699" cy="1143000"/>
          </a:xfrm>
        </p:spPr>
        <p:txBody>
          <a:bodyPr/>
          <a:lstStyle/>
          <a:p>
            <a:r>
              <a:rPr lang="pt-BR" dirty="0"/>
              <a:t>CONCLUSIONS</a:t>
            </a:r>
            <a:endParaRPr lang="en-US" dirty="0"/>
          </a:p>
        </p:txBody>
      </p:sp>
      <p:sp>
        <p:nvSpPr>
          <p:cNvPr id="22" name="Content Placeholder 21"/>
          <p:cNvSpPr>
            <a:spLocks noGrp="1"/>
          </p:cNvSpPr>
          <p:nvPr>
            <p:ph idx="1"/>
          </p:nvPr>
        </p:nvSpPr>
        <p:spPr>
          <a:xfrm>
            <a:off x="609601" y="1146173"/>
            <a:ext cx="11050650" cy="4926015"/>
          </a:xfrm>
        </p:spPr>
        <p:txBody>
          <a:bodyPr>
            <a:noAutofit/>
          </a:bodyPr>
          <a:lstStyle/>
          <a:p>
            <a:r>
              <a:rPr lang="en-US" dirty="0"/>
              <a:t>Several important factors were raised in this study that can contribute with PrEP policy implementation </a:t>
            </a:r>
            <a:r>
              <a:rPr lang="en-US" dirty="0" smtClean="0"/>
              <a:t>for most at risk populations globally. </a:t>
            </a:r>
          </a:p>
          <a:p>
            <a:r>
              <a:rPr lang="en-US" dirty="0" smtClean="0"/>
              <a:t>Barriers are particularly related to access </a:t>
            </a:r>
            <a:r>
              <a:rPr lang="en-US" dirty="0" smtClean="0"/>
              <a:t>of </a:t>
            </a:r>
            <a:r>
              <a:rPr lang="en-US" dirty="0" smtClean="0"/>
              <a:t>key populations (MSM and TGW) related to persistent stigma and discrimination issues, limited number of services available and business hours for service provision.</a:t>
            </a:r>
          </a:p>
          <a:p>
            <a:r>
              <a:rPr lang="en-US" dirty="0"/>
              <a:t>T</a:t>
            </a:r>
            <a:r>
              <a:rPr lang="en-US" dirty="0" smtClean="0"/>
              <a:t>raining </a:t>
            </a:r>
            <a:r>
              <a:rPr lang="en-US" dirty="0"/>
              <a:t>of health facility staff that </a:t>
            </a:r>
            <a:r>
              <a:rPr lang="en-US" dirty="0" smtClean="0"/>
              <a:t>address </a:t>
            </a:r>
            <a:r>
              <a:rPr lang="en-US" dirty="0"/>
              <a:t>gender-based stigma in healthcare settings </a:t>
            </a:r>
            <a:r>
              <a:rPr lang="en-US" dirty="0" smtClean="0"/>
              <a:t>is </a:t>
            </a:r>
            <a:r>
              <a:rPr lang="en-US" dirty="0"/>
              <a:t>shown to be essential. </a:t>
            </a:r>
            <a:r>
              <a:rPr lang="en-US" dirty="0" smtClean="0"/>
              <a:t> </a:t>
            </a:r>
            <a:endParaRPr lang="en-US" dirty="0"/>
          </a:p>
        </p:txBody>
      </p:sp>
    </p:spTree>
    <p:extLst>
      <p:ext uri="{BB962C8B-B14F-4D97-AF65-F5344CB8AC3E}">
        <p14:creationId xmlns:p14="http://schemas.microsoft.com/office/powerpoint/2010/main" val="329862335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CONCLUSIONS</a:t>
            </a:r>
          </a:p>
        </p:txBody>
      </p:sp>
      <p:sp>
        <p:nvSpPr>
          <p:cNvPr id="3" name="Content Placeholder 2"/>
          <p:cNvSpPr>
            <a:spLocks noGrp="1"/>
          </p:cNvSpPr>
          <p:nvPr>
            <p:ph idx="1"/>
          </p:nvPr>
        </p:nvSpPr>
        <p:spPr>
          <a:xfrm>
            <a:off x="902828" y="1417640"/>
            <a:ext cx="10679572" cy="4708526"/>
          </a:xfrm>
        </p:spPr>
        <p:txBody>
          <a:bodyPr>
            <a:normAutofit fontScale="92500" lnSpcReduction="20000"/>
          </a:bodyPr>
          <a:lstStyle/>
          <a:p>
            <a:r>
              <a:rPr lang="en-US" sz="3000" dirty="0"/>
              <a:t>As availability of PrEP </a:t>
            </a:r>
            <a:r>
              <a:rPr lang="en-US" sz="3000" dirty="0" smtClean="0"/>
              <a:t>increases, </a:t>
            </a:r>
            <a:r>
              <a:rPr lang="en-US" sz="3000" dirty="0"/>
              <a:t>possibilities to address specific </a:t>
            </a:r>
            <a:r>
              <a:rPr lang="en-US" sz="3000" dirty="0" smtClean="0"/>
              <a:t>information needs on PrEP will be extended</a:t>
            </a:r>
            <a:r>
              <a:rPr lang="en-US" sz="3000" dirty="0"/>
              <a:t> </a:t>
            </a:r>
            <a:r>
              <a:rPr lang="en-US" sz="3000" dirty="0" smtClean="0"/>
              <a:t>and benefit PrEP initiation and continuation</a:t>
            </a:r>
            <a:r>
              <a:rPr lang="en-US" sz="3000" dirty="0"/>
              <a:t> </a:t>
            </a:r>
            <a:r>
              <a:rPr lang="en-US" sz="3000" dirty="0" smtClean="0"/>
              <a:t>by key populations</a:t>
            </a:r>
            <a:r>
              <a:rPr lang="en-US" sz="3000" dirty="0" smtClean="0"/>
              <a:t>.</a:t>
            </a:r>
            <a:endParaRPr lang="en-US" sz="3000" dirty="0" smtClean="0"/>
          </a:p>
          <a:p>
            <a:r>
              <a:rPr lang="en-US" sz="2800" dirty="0"/>
              <a:t>PrEP scale-up within a public health context has cultural </a:t>
            </a:r>
            <a:r>
              <a:rPr lang="en-US" sz="2800" dirty="0" smtClean="0"/>
              <a:t>and gender- specific </a:t>
            </a:r>
            <a:r>
              <a:rPr lang="en-US" sz="2800" dirty="0"/>
              <a:t>needs </a:t>
            </a:r>
            <a:r>
              <a:rPr lang="en-US" sz="2800" dirty="0" smtClean="0"/>
              <a:t>to </a:t>
            </a:r>
            <a:r>
              <a:rPr lang="en-US" sz="2800" dirty="0"/>
              <a:t>be </a:t>
            </a:r>
            <a:r>
              <a:rPr lang="en-US" sz="2800" dirty="0" smtClean="0"/>
              <a:t>addressed</a:t>
            </a:r>
            <a:r>
              <a:rPr lang="en-US" sz="3000" dirty="0"/>
              <a:t>.</a:t>
            </a:r>
            <a:endParaRPr lang="en-US" sz="3000" dirty="0"/>
          </a:p>
          <a:p>
            <a:r>
              <a:rPr lang="en-US" sz="3000" dirty="0"/>
              <a:t>The study findings associated to the main facilitating factors such as the positive view regarding </a:t>
            </a:r>
            <a:r>
              <a:rPr lang="en-US" sz="3000" dirty="0" smtClean="0"/>
              <a:t>PrEP </a:t>
            </a:r>
            <a:r>
              <a:rPr lang="en-US" sz="3000" dirty="0"/>
              <a:t>and the acceptability of PrEP as a prevention tool, correspond with </a:t>
            </a:r>
            <a:r>
              <a:rPr lang="en-US" sz="3000" dirty="0" smtClean="0"/>
              <a:t>other studies </a:t>
            </a:r>
            <a:r>
              <a:rPr lang="en-US" sz="3000" dirty="0"/>
              <a:t>that </a:t>
            </a:r>
            <a:r>
              <a:rPr lang="en-US" sz="3000" dirty="0" smtClean="0"/>
              <a:t>have shown  </a:t>
            </a:r>
            <a:r>
              <a:rPr lang="en-US" sz="3000" dirty="0"/>
              <a:t>high acceptability </a:t>
            </a:r>
            <a:r>
              <a:rPr lang="en-US" sz="3000" dirty="0" smtClean="0"/>
              <a:t>and willingness to use PrEP </a:t>
            </a:r>
            <a:r>
              <a:rPr lang="en-US" sz="3000" dirty="0"/>
              <a:t>among MSM and </a:t>
            </a:r>
            <a:r>
              <a:rPr lang="en-US" sz="3000" dirty="0" smtClean="0"/>
              <a:t>TGW conducted in Brazil and other </a:t>
            </a:r>
            <a:r>
              <a:rPr lang="en-US" sz="3000" dirty="0"/>
              <a:t>L</a:t>
            </a:r>
            <a:r>
              <a:rPr lang="en-US" sz="3000" dirty="0" smtClean="0"/>
              <a:t>atin American countries  (TORRES, et al., 2019; </a:t>
            </a:r>
            <a:r>
              <a:rPr lang="pt-BR" sz="3000" dirty="0" smtClean="0"/>
              <a:t>GRINSZTEJN</a:t>
            </a:r>
            <a:r>
              <a:rPr lang="pt-BR" sz="3000" dirty="0"/>
              <a:t>,</a:t>
            </a:r>
            <a:r>
              <a:rPr lang="pt-BR" sz="3000" b="1" dirty="0"/>
              <a:t> </a:t>
            </a:r>
            <a:r>
              <a:rPr lang="fr-FR" sz="3000" dirty="0"/>
              <a:t>et al., 2017; </a:t>
            </a:r>
            <a:r>
              <a:rPr lang="fr-FR" sz="3000" dirty="0" smtClean="0"/>
              <a:t>HOAGLAND </a:t>
            </a:r>
            <a:r>
              <a:rPr lang="fr-FR" sz="3000" dirty="0"/>
              <a:t>et al., 2017; </a:t>
            </a:r>
            <a:r>
              <a:rPr lang="fr-FR" sz="3000" dirty="0" smtClean="0"/>
              <a:t>ZALAZAR </a:t>
            </a:r>
            <a:r>
              <a:rPr lang="fr-FR" sz="3000" dirty="0"/>
              <a:t>et al., 2016).</a:t>
            </a:r>
            <a:endParaRPr lang="en-US" sz="3000" dirty="0"/>
          </a:p>
          <a:p>
            <a:endParaRPr lang="pt-BR" dirty="0"/>
          </a:p>
        </p:txBody>
      </p:sp>
    </p:spTree>
    <p:extLst>
      <p:ext uri="{BB962C8B-B14F-4D97-AF65-F5344CB8AC3E}">
        <p14:creationId xmlns:p14="http://schemas.microsoft.com/office/powerpoint/2010/main" val="3791255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31764"/>
            <a:ext cx="10381699" cy="1143000"/>
          </a:xfrm>
        </p:spPr>
        <p:txBody>
          <a:bodyPr>
            <a:normAutofit fontScale="90000"/>
          </a:bodyPr>
          <a:lstStyle/>
          <a:p>
            <a:r>
              <a:rPr lang="en-US" dirty="0" smtClean="0"/>
              <a:t>ACKNOWLEDGEMENTS</a:t>
            </a:r>
            <a:br>
              <a:rPr lang="en-US" dirty="0" smtClean="0"/>
            </a:br>
            <a:endParaRPr lang="en-US" dirty="0"/>
          </a:p>
        </p:txBody>
      </p:sp>
      <p:sp>
        <p:nvSpPr>
          <p:cNvPr id="22" name="Content Placeholder 21"/>
          <p:cNvSpPr>
            <a:spLocks noGrp="1"/>
          </p:cNvSpPr>
          <p:nvPr>
            <p:ph idx="1"/>
          </p:nvPr>
        </p:nvSpPr>
        <p:spPr>
          <a:xfrm>
            <a:off x="609599" y="841473"/>
            <a:ext cx="11420475" cy="5155930"/>
          </a:xfrm>
        </p:spPr>
        <p:txBody>
          <a:bodyPr>
            <a:noAutofit/>
          </a:bodyPr>
          <a:lstStyle/>
          <a:p>
            <a:pPr marL="0" indent="0">
              <a:buNone/>
            </a:pPr>
            <a:r>
              <a:rPr lang="pt-BR" sz="2000" dirty="0" smtClean="0"/>
              <a:t>IMPREP STAKEHOLDER </a:t>
            </a:r>
            <a:r>
              <a:rPr lang="pt-BR" sz="2000" dirty="0"/>
              <a:t>STUDY TEAM</a:t>
            </a:r>
            <a:endParaRPr lang="es-MX" sz="2000" b="1" dirty="0">
              <a:solidFill>
                <a:schemeClr val="tx1"/>
              </a:solidFill>
            </a:endParaRPr>
          </a:p>
          <a:p>
            <a:pPr>
              <a:buFont typeface="Arial" panose="020B0604020202020204" pitchFamily="34" charset="0"/>
              <a:buChar char="•"/>
            </a:pPr>
            <a:r>
              <a:rPr lang="es-MX" sz="2000" dirty="0"/>
              <a:t>Maria Cristina Pimenta-  </a:t>
            </a:r>
            <a:r>
              <a:rPr lang="pt-BR" sz="2000" dirty="0"/>
              <a:t>Instituto Nacional de Infectologia Evandro Chagas (INI-Fiocruz), Rio de Janeiro. </a:t>
            </a:r>
            <a:r>
              <a:rPr lang="en-US" sz="2000" dirty="0" err="1"/>
              <a:t>Universidade</a:t>
            </a:r>
            <a:r>
              <a:rPr lang="en-US" sz="2000" dirty="0"/>
              <a:t> Veiga de Almeida, Rio de Janeiro, Brazil</a:t>
            </a:r>
            <a:endParaRPr lang="pt-BR" sz="2000" dirty="0"/>
          </a:p>
          <a:p>
            <a:pPr>
              <a:buFont typeface="Arial" panose="020B0604020202020204" pitchFamily="34" charset="0"/>
              <a:buChar char="•"/>
            </a:pPr>
            <a:r>
              <a:rPr lang="es-MX" sz="2000" dirty="0" smtClean="0"/>
              <a:t>Valdiléa </a:t>
            </a:r>
            <a:r>
              <a:rPr lang="es-MX" sz="2000" dirty="0"/>
              <a:t>Gonçalves Veloso </a:t>
            </a:r>
            <a:r>
              <a:rPr lang="es-MX" sz="2000" dirty="0" smtClean="0"/>
              <a:t>- </a:t>
            </a:r>
            <a:r>
              <a:rPr lang="pt-BR" sz="2000" dirty="0" smtClean="0"/>
              <a:t>Instituto </a:t>
            </a:r>
            <a:r>
              <a:rPr lang="pt-BR" sz="2000" dirty="0"/>
              <a:t>Nacional de Infectologia Evandro Chagas (</a:t>
            </a:r>
            <a:r>
              <a:rPr lang="pt-BR" sz="2000" dirty="0" err="1"/>
              <a:t>INI-Fiocruz</a:t>
            </a:r>
            <a:r>
              <a:rPr lang="pt-BR" sz="2000" dirty="0"/>
              <a:t>), Rio de Janeiro, Brazil</a:t>
            </a:r>
            <a:endParaRPr lang="es-MX" sz="2000" dirty="0"/>
          </a:p>
          <a:p>
            <a:pPr>
              <a:buFont typeface="Arial" panose="020B0604020202020204" pitchFamily="34" charset="0"/>
              <a:buChar char="•"/>
            </a:pPr>
            <a:r>
              <a:rPr lang="es-MX" sz="2000" dirty="0" smtClean="0"/>
              <a:t>Beatriz </a:t>
            </a:r>
            <a:r>
              <a:rPr lang="es-MX" sz="2000" dirty="0"/>
              <a:t>Grinsztejn – LAPCLIN- -</a:t>
            </a:r>
            <a:r>
              <a:rPr lang="pt-BR" sz="2000" dirty="0"/>
              <a:t>Instituto Nacional de Infectologia Evandro Chagas (</a:t>
            </a:r>
            <a:r>
              <a:rPr lang="pt-BR" sz="2000" dirty="0" err="1"/>
              <a:t>INI-Fiocruz</a:t>
            </a:r>
            <a:r>
              <a:rPr lang="pt-BR" sz="2000" dirty="0"/>
              <a:t>), Rio de Janeiro, Brazil.</a:t>
            </a:r>
            <a:endParaRPr lang="es-MX" sz="2000" dirty="0"/>
          </a:p>
          <a:p>
            <a:endParaRPr lang="es-MX" sz="800" dirty="0"/>
          </a:p>
          <a:p>
            <a:r>
              <a:rPr lang="es-MX" sz="2000" dirty="0" smtClean="0"/>
              <a:t>Marcos </a:t>
            </a:r>
            <a:r>
              <a:rPr lang="es-MX" sz="2000" dirty="0"/>
              <a:t>Benedetti - </a:t>
            </a:r>
            <a:r>
              <a:rPr lang="pt-BR" sz="2000" dirty="0"/>
              <a:t>Instituto Nacional de Infectologia Evandro Chagas (</a:t>
            </a:r>
            <a:r>
              <a:rPr lang="pt-BR" sz="2000" dirty="0" err="1"/>
              <a:t>INI-Fiocruz</a:t>
            </a:r>
            <a:r>
              <a:rPr lang="pt-BR" sz="2000" dirty="0"/>
              <a:t>), Rio de Janeiro, Brazil.</a:t>
            </a:r>
          </a:p>
          <a:p>
            <a:pPr>
              <a:buFont typeface="Arial" panose="020B0604020202020204" pitchFamily="34" charset="0"/>
              <a:buChar char="•"/>
            </a:pPr>
            <a:r>
              <a:rPr lang="pt-BR" sz="2000" dirty="0"/>
              <a:t>Ximena Pamela Díaz Bermúdez - Universidade de  Brasília, Brasília, </a:t>
            </a:r>
            <a:r>
              <a:rPr lang="en-US" sz="2000" dirty="0"/>
              <a:t>Brazil</a:t>
            </a:r>
            <a:endParaRPr lang="pt-BR" sz="2000" dirty="0"/>
          </a:p>
          <a:p>
            <a:pPr>
              <a:buFont typeface="Arial" panose="020B0604020202020204" pitchFamily="34" charset="0"/>
              <a:buChar char="•"/>
            </a:pPr>
            <a:r>
              <a:rPr lang="pt-BR" sz="2000" dirty="0"/>
              <a:t>Alcinda Maria Machado Godoi -Universidade de  Brasília, Brasília, </a:t>
            </a:r>
            <a:r>
              <a:rPr lang="en-US" sz="2000" dirty="0"/>
              <a:t>Brazil</a:t>
            </a:r>
            <a:endParaRPr lang="pt-BR" sz="2000" dirty="0"/>
          </a:p>
          <a:p>
            <a:pPr>
              <a:buFont typeface="Arial" panose="020B0604020202020204" pitchFamily="34" charset="0"/>
              <a:buChar char="•"/>
            </a:pPr>
            <a:r>
              <a:rPr lang="pt-BR" sz="2000" dirty="0"/>
              <a:t>Amanda Martins  - Universidade de  Brasília, Brasília, </a:t>
            </a:r>
            <a:r>
              <a:rPr lang="en-US" sz="2000" dirty="0"/>
              <a:t>Brazil</a:t>
            </a:r>
            <a:endParaRPr lang="pt-BR" sz="2000" dirty="0"/>
          </a:p>
          <a:p>
            <a:pPr>
              <a:buFont typeface="Arial" panose="020B0604020202020204" pitchFamily="34" charset="0"/>
              <a:buChar char="•"/>
            </a:pPr>
            <a:r>
              <a:rPr lang="pt-BR" sz="2000" dirty="0"/>
              <a:t>Bárbara </a:t>
            </a:r>
            <a:r>
              <a:rPr lang="pt-BR" sz="2000" dirty="0" err="1"/>
              <a:t>Lópes</a:t>
            </a:r>
            <a:r>
              <a:rPr lang="pt-BR" sz="2000" dirty="0"/>
              <a:t> - Universidade de  Brasília, Brasília, </a:t>
            </a:r>
            <a:r>
              <a:rPr lang="en-US" sz="2000" dirty="0"/>
              <a:t>Brazil</a:t>
            </a:r>
            <a:endParaRPr lang="pt-BR" sz="2000" dirty="0"/>
          </a:p>
          <a:p>
            <a:pPr>
              <a:buFont typeface="Arial" panose="020B0604020202020204" pitchFamily="34" charset="0"/>
              <a:buChar char="•"/>
            </a:pPr>
            <a:r>
              <a:rPr lang="pt-BR" sz="2000" dirty="0"/>
              <a:t>Ivia Maksud - Instituto Fernandes Figueiras (IFF-Fiocruz), Rio de Janeiro, Brazil </a:t>
            </a:r>
            <a:r>
              <a:rPr lang="pt-BR" sz="2000" dirty="0" smtClean="0"/>
              <a:t> </a:t>
            </a:r>
            <a:endParaRPr lang="pt-BR" sz="2000" dirty="0"/>
          </a:p>
          <a:p>
            <a:pPr marL="0" indent="0">
              <a:buNone/>
            </a:pPr>
            <a:endParaRPr lang="en-US" sz="2000" dirty="0"/>
          </a:p>
        </p:txBody>
      </p:sp>
    </p:spTree>
    <p:extLst>
      <p:ext uri="{BB962C8B-B14F-4D97-AF65-F5344CB8AC3E}">
        <p14:creationId xmlns:p14="http://schemas.microsoft.com/office/powerpoint/2010/main" val="148477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22" name="Content Placeholder 21"/>
          <p:cNvSpPr>
            <a:spLocks noGrp="1"/>
          </p:cNvSpPr>
          <p:nvPr>
            <p:ph idx="1"/>
          </p:nvPr>
        </p:nvSpPr>
        <p:spPr/>
        <p:txBody>
          <a:bodyPr/>
          <a:lstStyle/>
          <a:p>
            <a:r>
              <a:rPr lang="en-US" dirty="0"/>
              <a:t>Thanks to all study participants who provided their </a:t>
            </a:r>
            <a:r>
              <a:rPr lang="en-US" dirty="0" smtClean="0"/>
              <a:t>precious time </a:t>
            </a:r>
            <a:r>
              <a:rPr lang="en-US" dirty="0"/>
              <a:t>for the </a:t>
            </a:r>
            <a:r>
              <a:rPr lang="en-US" dirty="0" smtClean="0"/>
              <a:t>interviews.</a:t>
            </a:r>
            <a:endParaRPr lang="en-US" dirty="0"/>
          </a:p>
          <a:p>
            <a:r>
              <a:rPr lang="en-US" dirty="0"/>
              <a:t>T</a:t>
            </a:r>
            <a:r>
              <a:rPr lang="en-US" dirty="0" smtClean="0"/>
              <a:t>o the support </a:t>
            </a:r>
            <a:r>
              <a:rPr lang="en-US" dirty="0"/>
              <a:t>from the local HIV/AIDS </a:t>
            </a:r>
            <a:r>
              <a:rPr lang="en-US" dirty="0" smtClean="0"/>
              <a:t>program </a:t>
            </a:r>
            <a:r>
              <a:rPr lang="en-US" dirty="0"/>
              <a:t>managers </a:t>
            </a:r>
            <a:r>
              <a:rPr lang="en-US" dirty="0" smtClean="0"/>
              <a:t>and coordinators</a:t>
            </a:r>
            <a:r>
              <a:rPr lang="en-US" dirty="0"/>
              <a:t>; PrEP services supervisors, and </a:t>
            </a:r>
            <a:r>
              <a:rPr lang="en-US" dirty="0" smtClean="0"/>
              <a:t>MSM </a:t>
            </a:r>
            <a:r>
              <a:rPr lang="en-US" dirty="0"/>
              <a:t>and </a:t>
            </a:r>
            <a:r>
              <a:rPr lang="en-US" dirty="0" smtClean="0"/>
              <a:t>TGW community representatives . </a:t>
            </a:r>
          </a:p>
          <a:p>
            <a:r>
              <a:rPr lang="en-US" dirty="0"/>
              <a:t>T</a:t>
            </a:r>
            <a:r>
              <a:rPr lang="en-US" dirty="0" smtClean="0"/>
              <a:t>he overall </a:t>
            </a:r>
            <a:r>
              <a:rPr lang="en-US" b="1" u="sng" dirty="0" err="1" smtClean="0"/>
              <a:t>ImPrEP</a:t>
            </a:r>
            <a:r>
              <a:rPr lang="en-US" b="1" u="sng" dirty="0" smtClean="0"/>
              <a:t> </a:t>
            </a:r>
            <a:r>
              <a:rPr lang="en-US" b="1" u="sng" dirty="0"/>
              <a:t>Study Team </a:t>
            </a:r>
            <a:r>
              <a:rPr lang="en-US" b="1" dirty="0" smtClean="0"/>
              <a:t>in Brazil, Mexico and Peru.   </a:t>
            </a:r>
          </a:p>
          <a:p>
            <a:r>
              <a:rPr lang="en-US" b="1" dirty="0" smtClean="0"/>
              <a:t>Support from:  UNITAID, Brazil Ministry of Health, and </a:t>
            </a:r>
            <a:r>
              <a:rPr lang="en-US" b="1" dirty="0" err="1" smtClean="0"/>
              <a:t>Fiocruz</a:t>
            </a:r>
            <a:endParaRPr lang="en-US" b="1" dirty="0"/>
          </a:p>
          <a:p>
            <a:pPr marL="0" indent="0">
              <a:buNone/>
            </a:pPr>
            <a:endParaRPr lang="en-US" dirty="0"/>
          </a:p>
        </p:txBody>
      </p:sp>
    </p:spTree>
    <p:extLst>
      <p:ext uri="{BB962C8B-B14F-4D97-AF65-F5344CB8AC3E}">
        <p14:creationId xmlns:p14="http://schemas.microsoft.com/office/powerpoint/2010/main" val="32780874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42" y="1286724"/>
            <a:ext cx="10381699" cy="1143000"/>
          </a:xfrm>
        </p:spPr>
        <p:txBody>
          <a:bodyPr/>
          <a:lstStyle/>
          <a:p>
            <a:r>
              <a:rPr lang="pt-BR" dirty="0" err="1" smtClean="0"/>
              <a:t>Thank</a:t>
            </a:r>
            <a:r>
              <a:rPr lang="pt-BR" dirty="0" smtClean="0"/>
              <a:t> </a:t>
            </a:r>
            <a:r>
              <a:rPr lang="pt-BR" dirty="0" err="1" smtClean="0"/>
              <a:t>you</a:t>
            </a:r>
            <a:r>
              <a:rPr lang="pt-BR" dirty="0" smtClean="0"/>
              <a:t>!     </a:t>
            </a:r>
            <a:r>
              <a:rPr lang="pt-BR" dirty="0" err="1" smtClean="0"/>
              <a:t>Gracias</a:t>
            </a:r>
            <a:r>
              <a:rPr lang="pt-BR" dirty="0" smtClean="0"/>
              <a:t>!    </a:t>
            </a:r>
            <a:r>
              <a:rPr lang="pt-BR" smtClean="0"/>
              <a:t>Obrigada!</a:t>
            </a:r>
            <a:endParaRPr lang="en-US"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1373" y="5220811"/>
            <a:ext cx="1337329" cy="607786"/>
          </a:xfr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0806" y="5058314"/>
            <a:ext cx="680462" cy="907283"/>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78" y="4959650"/>
            <a:ext cx="1045700" cy="104570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8448" y="5058314"/>
            <a:ext cx="947036" cy="947036"/>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47178" y="5227833"/>
            <a:ext cx="1852428" cy="593824"/>
          </a:xfrm>
          <a:prstGeom prst="rect">
            <a:avLst/>
          </a:prstGeom>
        </p:spPr>
      </p:pic>
      <p:sp>
        <p:nvSpPr>
          <p:cNvPr id="3" name="TextBox 2"/>
          <p:cNvSpPr txBox="1"/>
          <p:nvPr/>
        </p:nvSpPr>
        <p:spPr>
          <a:xfrm>
            <a:off x="3307474" y="2702310"/>
            <a:ext cx="5669280" cy="1569660"/>
          </a:xfrm>
          <a:prstGeom prst="rect">
            <a:avLst/>
          </a:prstGeom>
          <a:noFill/>
        </p:spPr>
        <p:txBody>
          <a:bodyPr wrap="square" rtlCol="0">
            <a:spAutoFit/>
          </a:bodyPr>
          <a:lstStyle/>
          <a:p>
            <a:pPr algn="ctr"/>
            <a:r>
              <a:rPr lang="pt-BR" sz="3200" dirty="0" smtClean="0">
                <a:hlinkClick r:id="rId7"/>
              </a:rPr>
              <a:t>cpimenta48@gmail.com</a:t>
            </a:r>
            <a:endParaRPr lang="pt-BR" sz="3200" dirty="0" smtClean="0"/>
          </a:p>
          <a:p>
            <a:pPr algn="ctr"/>
            <a:endParaRPr lang="pt-BR" sz="3200" dirty="0"/>
          </a:p>
          <a:p>
            <a:pPr algn="ctr"/>
            <a:r>
              <a:rPr lang="pt-BR" sz="3200" dirty="0" smtClean="0">
                <a:hlinkClick r:id="rId8"/>
              </a:rPr>
              <a:t>www.imprep.org</a:t>
            </a:r>
            <a:r>
              <a:rPr lang="pt-BR" sz="3200" dirty="0" smtClean="0"/>
              <a:t> </a:t>
            </a:r>
            <a:endParaRPr lang="en-US" sz="3200" dirty="0"/>
          </a:p>
        </p:txBody>
      </p:sp>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15224" y="5269923"/>
            <a:ext cx="3829076" cy="737883"/>
          </a:xfrm>
          <a:prstGeom prst="rect">
            <a:avLst/>
          </a:prstGeom>
        </p:spPr>
      </p:pic>
      <p:sp>
        <p:nvSpPr>
          <p:cNvPr id="17" name="TextBox 16"/>
          <p:cNvSpPr txBox="1"/>
          <p:nvPr/>
        </p:nvSpPr>
        <p:spPr>
          <a:xfrm>
            <a:off x="306628" y="4639800"/>
            <a:ext cx="2001143" cy="400110"/>
          </a:xfrm>
          <a:prstGeom prst="rect">
            <a:avLst/>
          </a:prstGeom>
          <a:noFill/>
        </p:spPr>
        <p:txBody>
          <a:bodyPr wrap="square" rtlCol="0">
            <a:spAutoFit/>
          </a:bodyPr>
          <a:lstStyle/>
          <a:p>
            <a:r>
              <a:rPr lang="pt-BR" sz="2000" dirty="0" err="1" smtClean="0"/>
              <a:t>ImPrEP</a:t>
            </a:r>
            <a:r>
              <a:rPr lang="pt-BR" sz="2000" dirty="0" smtClean="0"/>
              <a:t> </a:t>
            </a:r>
            <a:r>
              <a:rPr lang="en-US" sz="2000" dirty="0" smtClean="0"/>
              <a:t>Sponsors</a:t>
            </a:r>
            <a:endParaRPr lang="en-US" sz="2000" dirty="0"/>
          </a:p>
        </p:txBody>
      </p:sp>
      <p:sp>
        <p:nvSpPr>
          <p:cNvPr id="18" name="TextBox 17"/>
          <p:cNvSpPr txBox="1"/>
          <p:nvPr/>
        </p:nvSpPr>
        <p:spPr>
          <a:xfrm>
            <a:off x="7976182" y="4941901"/>
            <a:ext cx="2001143" cy="400110"/>
          </a:xfrm>
          <a:prstGeom prst="rect">
            <a:avLst/>
          </a:prstGeom>
          <a:noFill/>
        </p:spPr>
        <p:txBody>
          <a:bodyPr wrap="square" rtlCol="0">
            <a:spAutoFit/>
          </a:bodyPr>
          <a:lstStyle/>
          <a:p>
            <a:r>
              <a:rPr lang="pt-BR" sz="2000" dirty="0" smtClean="0"/>
              <a:t>Support</a:t>
            </a:r>
            <a:endParaRPr lang="en-US" sz="2000" dirty="0"/>
          </a:p>
        </p:txBody>
      </p:sp>
    </p:spTree>
    <p:extLst>
      <p:ext uri="{BB962C8B-B14F-4D97-AF65-F5344CB8AC3E}">
        <p14:creationId xmlns:p14="http://schemas.microsoft.com/office/powerpoint/2010/main" val="30235388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130427"/>
            <a:ext cx="10812379" cy="1470025"/>
          </a:xfrm>
        </p:spPr>
        <p:txBody>
          <a:bodyPr>
            <a:normAutofit fontScale="90000"/>
          </a:bodyPr>
          <a:lstStyle/>
          <a:p>
            <a:r>
              <a:rPr lang="en-US" cap="all" dirty="0"/>
              <a:t>Qualitative Evaluation of PrEP </a:t>
            </a:r>
            <a:r>
              <a:rPr lang="en-US" cap="all" dirty="0" smtClean="0"/>
              <a:t>Implementation </a:t>
            </a:r>
            <a:r>
              <a:rPr lang="en-US" cap="all" dirty="0"/>
              <a:t>in Brazil </a:t>
            </a:r>
            <a:r>
              <a:rPr lang="en-US" cap="all" dirty="0" smtClean="0"/>
              <a:t>-- </a:t>
            </a:r>
            <a:r>
              <a:rPr lang="en-US" cap="all" dirty="0" err="1" smtClean="0"/>
              <a:t>ImPrEP</a:t>
            </a:r>
            <a:r>
              <a:rPr lang="en-US" cap="all" dirty="0" smtClean="0"/>
              <a:t> </a:t>
            </a:r>
            <a:r>
              <a:rPr lang="en-US" cap="all" dirty="0"/>
              <a:t>Stakeholders</a:t>
            </a:r>
            <a:endParaRPr lang="en-US" dirty="0"/>
          </a:p>
        </p:txBody>
      </p:sp>
      <p:sp>
        <p:nvSpPr>
          <p:cNvPr id="3" name="Subtitle 2"/>
          <p:cNvSpPr>
            <a:spLocks noGrp="1"/>
          </p:cNvSpPr>
          <p:nvPr>
            <p:ph type="subTitle" idx="1"/>
          </p:nvPr>
        </p:nvSpPr>
        <p:spPr>
          <a:xfrm>
            <a:off x="1828800" y="4112527"/>
            <a:ext cx="8534400" cy="543143"/>
          </a:xfrm>
        </p:spPr>
        <p:txBody>
          <a:bodyPr>
            <a:normAutofit/>
          </a:bodyPr>
          <a:lstStyle/>
          <a:p>
            <a:r>
              <a:rPr lang="en-US" dirty="0" smtClean="0"/>
              <a:t>M. Cristina Pimenta</a:t>
            </a:r>
          </a:p>
          <a:p>
            <a:endParaRPr lang="en-US" dirty="0" smtClean="0"/>
          </a:p>
        </p:txBody>
      </p:sp>
      <p:sp>
        <p:nvSpPr>
          <p:cNvPr id="8" name="Subtitle 2"/>
          <p:cNvSpPr txBox="1">
            <a:spLocks/>
          </p:cNvSpPr>
          <p:nvPr/>
        </p:nvSpPr>
        <p:spPr>
          <a:xfrm>
            <a:off x="535576" y="5167746"/>
            <a:ext cx="5110923" cy="54314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2800" kern="1200">
                <a:solidFill>
                  <a:srgbClr val="383333"/>
                </a:solidFill>
                <a:latin typeface="Franklin Gothic Book" panose="020B0503020102020204" pitchFamily="34" charset="0"/>
                <a:ea typeface="+mn-ea"/>
                <a:cs typeface="Arial"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Franklin Gothic Book" panose="020B0503020102020204" pitchFamily="34" charset="0"/>
                <a:ea typeface="+mn-ea"/>
                <a:cs typeface="Arial" pitchFamily="34" charset="0"/>
              </a:defRPr>
            </a:lvl2pPr>
            <a:lvl3pPr marL="914400" indent="0" algn="ctr" defTabSz="457200" rtl="0" eaLnBrk="1" latinLnBrk="0" hangingPunct="1">
              <a:spcBef>
                <a:spcPct val="20000"/>
              </a:spcBef>
              <a:buFont typeface="Arial"/>
              <a:buNone/>
              <a:defRPr sz="2400" kern="1200">
                <a:solidFill>
                  <a:schemeClr val="tx1">
                    <a:tint val="75000"/>
                  </a:schemeClr>
                </a:solidFill>
                <a:latin typeface="Franklin Gothic Book" panose="020B0503020102020204" pitchFamily="34" charset="0"/>
                <a:ea typeface="+mn-ea"/>
                <a:cs typeface="Arial" pitchFamily="34" charset="0"/>
              </a:defRPr>
            </a:lvl3pPr>
            <a:lvl4pPr marL="13716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4pPr>
            <a:lvl5pPr marL="18288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b="1" dirty="0" smtClean="0">
                <a:solidFill>
                  <a:srgbClr val="FF0000"/>
                </a:solidFill>
              </a:rPr>
              <a:t>There is no conflict of interest to declare</a:t>
            </a:r>
          </a:p>
        </p:txBody>
      </p:sp>
    </p:spTree>
    <p:extLst>
      <p:ext uri="{BB962C8B-B14F-4D97-AF65-F5344CB8AC3E}">
        <p14:creationId xmlns:p14="http://schemas.microsoft.com/office/powerpoint/2010/main" val="35652254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22" name="Content Placeholder 21"/>
          <p:cNvSpPr>
            <a:spLocks noGrp="1"/>
          </p:cNvSpPr>
          <p:nvPr>
            <p:ph idx="1"/>
          </p:nvPr>
        </p:nvSpPr>
        <p:spPr>
          <a:xfrm>
            <a:off x="609600" y="1417640"/>
            <a:ext cx="10972800" cy="4708526"/>
          </a:xfrm>
        </p:spPr>
        <p:txBody>
          <a:bodyPr>
            <a:normAutofit fontScale="92500" lnSpcReduction="20000"/>
          </a:bodyPr>
          <a:lstStyle/>
          <a:p>
            <a:r>
              <a:rPr lang="en-US" dirty="0" smtClean="0"/>
              <a:t>The </a:t>
            </a:r>
            <a:r>
              <a:rPr lang="en-US" dirty="0" err="1" smtClean="0"/>
              <a:t>ImPrEP</a:t>
            </a:r>
            <a:r>
              <a:rPr lang="en-US" dirty="0" smtClean="0"/>
              <a:t> </a:t>
            </a:r>
            <a:r>
              <a:rPr lang="en-US" dirty="0"/>
              <a:t>Project, </a:t>
            </a:r>
            <a:r>
              <a:rPr lang="en-US" dirty="0" smtClean="0"/>
              <a:t>is a </a:t>
            </a:r>
            <a:r>
              <a:rPr lang="en-US" dirty="0"/>
              <a:t>PrEP demonstration </a:t>
            </a:r>
            <a:r>
              <a:rPr lang="en-US" dirty="0" smtClean="0"/>
              <a:t>research project presently conducted in </a:t>
            </a:r>
            <a:r>
              <a:rPr lang="en-US" dirty="0"/>
              <a:t>Brazil, Mexico and Peru, supported by UNITAID and the </a:t>
            </a:r>
            <a:r>
              <a:rPr lang="en-US" dirty="0" err="1"/>
              <a:t>MoH</a:t>
            </a:r>
            <a:r>
              <a:rPr lang="en-US" dirty="0"/>
              <a:t> of the three countries, </a:t>
            </a:r>
            <a:r>
              <a:rPr lang="en-US" dirty="0" smtClean="0"/>
              <a:t>which aims </a:t>
            </a:r>
            <a:r>
              <a:rPr lang="en-US" dirty="0"/>
              <a:t>to generate evidence to support the incorporation of PrEP in </a:t>
            </a:r>
            <a:r>
              <a:rPr lang="en-US" dirty="0" smtClean="0"/>
              <a:t>real life settings, contribute </a:t>
            </a:r>
            <a:r>
              <a:rPr lang="en-US" dirty="0"/>
              <a:t>with PrEP </a:t>
            </a:r>
            <a:r>
              <a:rPr lang="en-US" dirty="0" smtClean="0"/>
              <a:t>implementation  </a:t>
            </a:r>
            <a:r>
              <a:rPr lang="en-US" dirty="0"/>
              <a:t>in the LAC region and globally. </a:t>
            </a:r>
            <a:endParaRPr lang="en-US" dirty="0" smtClean="0"/>
          </a:p>
          <a:p>
            <a:pPr marL="0" indent="0">
              <a:buNone/>
            </a:pPr>
            <a:r>
              <a:rPr lang="en-US" dirty="0" smtClean="0"/>
              <a:t> </a:t>
            </a:r>
            <a:endParaRPr lang="en-US" dirty="0"/>
          </a:p>
          <a:p>
            <a:r>
              <a:rPr lang="en-US" dirty="0"/>
              <a:t>Considering the </a:t>
            </a:r>
            <a:r>
              <a:rPr lang="en-US" dirty="0" smtClean="0"/>
              <a:t>limited qualitative </a:t>
            </a:r>
            <a:r>
              <a:rPr lang="en-US" dirty="0"/>
              <a:t>evidence around PrEP implementation globally, the PrEP Stakeholders Study is an initiative within ImPrEP to gather insight on </a:t>
            </a:r>
            <a:r>
              <a:rPr lang="en-US" dirty="0" smtClean="0"/>
              <a:t>barriers and facilitating factors to </a:t>
            </a:r>
            <a:r>
              <a:rPr lang="en-US" dirty="0"/>
              <a:t>PrEP implementation within a public health context in Brazil. </a:t>
            </a:r>
          </a:p>
        </p:txBody>
      </p:sp>
    </p:spTree>
    <p:extLst>
      <p:ext uri="{BB962C8B-B14F-4D97-AF65-F5344CB8AC3E}">
        <p14:creationId xmlns:p14="http://schemas.microsoft.com/office/powerpoint/2010/main" val="13560954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STUDY OBJECTIVES</a:t>
            </a:r>
            <a:endParaRPr lang="en-US" dirty="0"/>
          </a:p>
        </p:txBody>
      </p:sp>
      <p:sp>
        <p:nvSpPr>
          <p:cNvPr id="22" name="Content Placeholder 21"/>
          <p:cNvSpPr>
            <a:spLocks noGrp="1"/>
          </p:cNvSpPr>
          <p:nvPr>
            <p:ph idx="1"/>
          </p:nvPr>
        </p:nvSpPr>
        <p:spPr>
          <a:xfrm>
            <a:off x="400050" y="1600202"/>
            <a:ext cx="11430000" cy="4525963"/>
          </a:xfrm>
        </p:spPr>
        <p:txBody>
          <a:bodyPr>
            <a:normAutofit fontScale="77500" lnSpcReduction="20000"/>
          </a:bodyPr>
          <a:lstStyle/>
          <a:p>
            <a:pPr marL="0" indent="0">
              <a:buNone/>
            </a:pPr>
            <a:r>
              <a:rPr lang="en-US" b="1" dirty="0" smtClean="0"/>
              <a:t>Main Objective</a:t>
            </a:r>
            <a:endParaRPr lang="en-US" b="1" dirty="0"/>
          </a:p>
          <a:p>
            <a:pPr>
              <a:buFont typeface="Arial" panose="020B0604020202020204" pitchFamily="34" charset="0"/>
              <a:buChar char="•"/>
            </a:pPr>
            <a:r>
              <a:rPr lang="en-US" dirty="0" smtClean="0"/>
              <a:t>Explore perceptions and concerns associated to PrEP policy and program implementation in public health services among health program managers, health providers, PrEP users (MSM and TGW), and civil society leaders in selected sites in Brazil.</a:t>
            </a:r>
          </a:p>
          <a:p>
            <a:pPr marL="0" indent="0">
              <a:buNone/>
            </a:pPr>
            <a:endParaRPr lang="en-US" dirty="0"/>
          </a:p>
          <a:p>
            <a:pPr marL="0" indent="0">
              <a:buNone/>
            </a:pPr>
            <a:r>
              <a:rPr lang="en-US" b="1" dirty="0"/>
              <a:t>Specific </a:t>
            </a:r>
            <a:r>
              <a:rPr lang="en-US" b="1" dirty="0" smtClean="0"/>
              <a:t>Objectives</a:t>
            </a:r>
            <a:endParaRPr lang="en-US" b="1" dirty="0"/>
          </a:p>
          <a:p>
            <a:r>
              <a:rPr lang="en-US" dirty="0"/>
              <a:t>Systematize concerns and practices of HIV program managers and civil society leaders related to </a:t>
            </a:r>
            <a:r>
              <a:rPr lang="en-US" dirty="0" smtClean="0"/>
              <a:t>HIV prevention and PrEP tailored </a:t>
            </a:r>
            <a:r>
              <a:rPr lang="en-US" dirty="0"/>
              <a:t>to MSM and Transgender </a:t>
            </a:r>
            <a:r>
              <a:rPr lang="en-US" dirty="0" smtClean="0"/>
              <a:t>populations, </a:t>
            </a:r>
            <a:r>
              <a:rPr lang="en-US" dirty="0"/>
              <a:t>and </a:t>
            </a:r>
            <a:r>
              <a:rPr lang="en-US" dirty="0" smtClean="0"/>
              <a:t>how </a:t>
            </a:r>
            <a:r>
              <a:rPr lang="en-US" dirty="0"/>
              <a:t>it may facilitate or hinder PrEP implementation;</a:t>
            </a:r>
          </a:p>
          <a:p>
            <a:r>
              <a:rPr lang="en-US" dirty="0"/>
              <a:t>Explore </a:t>
            </a:r>
            <a:r>
              <a:rPr lang="en-US" dirty="0" smtClean="0"/>
              <a:t>perceptions and opinions </a:t>
            </a:r>
            <a:r>
              <a:rPr lang="en-US" dirty="0"/>
              <a:t>on </a:t>
            </a:r>
            <a:r>
              <a:rPr lang="en-US" dirty="0" smtClean="0"/>
              <a:t>PrEP </a:t>
            </a:r>
            <a:r>
              <a:rPr lang="en-US" dirty="0"/>
              <a:t>policy </a:t>
            </a:r>
            <a:r>
              <a:rPr lang="en-US" dirty="0" smtClean="0"/>
              <a:t>implementation as </a:t>
            </a:r>
            <a:r>
              <a:rPr lang="en-US" dirty="0"/>
              <a:t>a program in public health services;</a:t>
            </a:r>
          </a:p>
          <a:p>
            <a:r>
              <a:rPr lang="en-US" dirty="0"/>
              <a:t>Identify users' </a:t>
            </a:r>
            <a:r>
              <a:rPr lang="en-US" dirty="0" smtClean="0"/>
              <a:t>beliefs </a:t>
            </a:r>
            <a:r>
              <a:rPr lang="en-US" dirty="0"/>
              <a:t>about </a:t>
            </a:r>
            <a:r>
              <a:rPr lang="en-US" dirty="0" smtClean="0"/>
              <a:t>PrEP within HIV combination prevention.</a:t>
            </a:r>
            <a:endParaRPr lang="en-US" dirty="0"/>
          </a:p>
        </p:txBody>
      </p:sp>
    </p:spTree>
    <p:extLst>
      <p:ext uri="{BB962C8B-B14F-4D97-AF65-F5344CB8AC3E}">
        <p14:creationId xmlns:p14="http://schemas.microsoft.com/office/powerpoint/2010/main" val="32964378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381699" cy="872823"/>
          </a:xfrm>
        </p:spPr>
        <p:txBody>
          <a:bodyPr>
            <a:normAutofit/>
          </a:bodyPr>
          <a:lstStyle/>
          <a:p>
            <a:pPr algn="l"/>
            <a:r>
              <a:rPr lang="pt-BR" sz="3600" dirty="0" smtClean="0"/>
              <a:t>METHODS</a:t>
            </a:r>
            <a:endParaRPr lang="en-US" sz="3600" dirty="0"/>
          </a:p>
        </p:txBody>
      </p:sp>
      <p:sp>
        <p:nvSpPr>
          <p:cNvPr id="22" name="Content Placeholder 21"/>
          <p:cNvSpPr>
            <a:spLocks noGrp="1"/>
          </p:cNvSpPr>
          <p:nvPr>
            <p:ph idx="1"/>
          </p:nvPr>
        </p:nvSpPr>
        <p:spPr>
          <a:xfrm>
            <a:off x="609600" y="1009767"/>
            <a:ext cx="10972800" cy="5116399"/>
          </a:xfrm>
        </p:spPr>
        <p:txBody>
          <a:bodyPr>
            <a:normAutofit fontScale="70000" lnSpcReduction="20000"/>
          </a:bodyPr>
          <a:lstStyle/>
          <a:p>
            <a:r>
              <a:rPr lang="en-US" dirty="0"/>
              <a:t>Qualitative Study based on in-depth semi-structured interviews </a:t>
            </a:r>
          </a:p>
          <a:p>
            <a:r>
              <a:rPr lang="en-US" dirty="0"/>
              <a:t>Four categories of stakeholders were </a:t>
            </a:r>
            <a:r>
              <a:rPr lang="en-US" dirty="0" smtClean="0"/>
              <a:t>included:  health </a:t>
            </a:r>
            <a:r>
              <a:rPr lang="en-US" dirty="0"/>
              <a:t>service managers; health providers, PrEP users </a:t>
            </a:r>
            <a:r>
              <a:rPr lang="en-US" dirty="0" smtClean="0"/>
              <a:t>(MSM </a:t>
            </a:r>
            <a:r>
              <a:rPr lang="en-US" dirty="0" smtClean="0"/>
              <a:t>and TGW</a:t>
            </a:r>
            <a:r>
              <a:rPr lang="en-US" dirty="0"/>
              <a:t>), </a:t>
            </a:r>
            <a:r>
              <a:rPr lang="en-US" dirty="0" smtClean="0"/>
              <a:t>civil </a:t>
            </a:r>
            <a:r>
              <a:rPr lang="en-US" dirty="0"/>
              <a:t>society </a:t>
            </a:r>
            <a:r>
              <a:rPr lang="en-US" dirty="0" smtClean="0"/>
              <a:t>leaders.</a:t>
            </a:r>
          </a:p>
          <a:p>
            <a:pPr marL="0" indent="0">
              <a:buNone/>
            </a:pPr>
            <a:endParaRPr lang="en-US" dirty="0"/>
          </a:p>
          <a:p>
            <a:r>
              <a:rPr lang="en-US" dirty="0"/>
              <a:t>Interviews were conducted in 6 capital cities implementing ImPrEP </a:t>
            </a:r>
            <a:r>
              <a:rPr lang="en-US" dirty="0" smtClean="0"/>
              <a:t>(Brasilia</a:t>
            </a:r>
            <a:r>
              <a:rPr lang="en-US" dirty="0"/>
              <a:t>, Rio de Janeiro, São Paulo, Porto </a:t>
            </a:r>
            <a:r>
              <a:rPr lang="en-US" dirty="0" err="1"/>
              <a:t>Alegre</a:t>
            </a:r>
            <a:r>
              <a:rPr lang="en-US" dirty="0"/>
              <a:t>, Manaus, Recife) and 3 additional cities </a:t>
            </a:r>
            <a:r>
              <a:rPr lang="en-US" dirty="0" smtClean="0"/>
              <a:t>in </a:t>
            </a:r>
            <a:r>
              <a:rPr lang="en-US" dirty="0"/>
              <a:t>Rio de Janeiro and São Paulo </a:t>
            </a:r>
            <a:r>
              <a:rPr lang="en-US" dirty="0" smtClean="0"/>
              <a:t>states.</a:t>
            </a:r>
          </a:p>
          <a:p>
            <a:endParaRPr lang="en-US" dirty="0"/>
          </a:p>
          <a:p>
            <a:r>
              <a:rPr lang="en-US" dirty="0" smtClean="0"/>
              <a:t>Interviews were recorded, transcribed, organized and categorized with </a:t>
            </a:r>
            <a:r>
              <a:rPr lang="en-US" dirty="0" err="1" smtClean="0"/>
              <a:t>Nvivo</a:t>
            </a:r>
            <a:r>
              <a:rPr lang="en-US" dirty="0" smtClean="0"/>
              <a:t> 12 Plus software</a:t>
            </a:r>
            <a:r>
              <a:rPr lang="en-US" dirty="0"/>
              <a:t>. </a:t>
            </a:r>
            <a:endParaRPr lang="en-US" dirty="0" smtClean="0"/>
          </a:p>
          <a:p>
            <a:r>
              <a:rPr lang="en-US" dirty="0"/>
              <a:t>Ethical approval of local IRB </a:t>
            </a:r>
            <a:r>
              <a:rPr lang="en-US" dirty="0" smtClean="0"/>
              <a:t>was </a:t>
            </a:r>
            <a:r>
              <a:rPr lang="en-US" dirty="0" smtClean="0"/>
              <a:t>acquired and </a:t>
            </a:r>
            <a:r>
              <a:rPr lang="en-US" dirty="0"/>
              <a:t>w</a:t>
            </a:r>
            <a:r>
              <a:rPr lang="en-US" dirty="0" smtClean="0"/>
              <a:t>ritten </a:t>
            </a:r>
            <a:r>
              <a:rPr lang="en-US" dirty="0"/>
              <a:t>consent was provided prior to interviews. </a:t>
            </a:r>
            <a:endParaRPr lang="en-US" dirty="0" smtClean="0"/>
          </a:p>
          <a:p>
            <a:pPr marL="0" indent="0">
              <a:buNone/>
            </a:pPr>
            <a:endParaRPr lang="en-US" dirty="0"/>
          </a:p>
          <a:p>
            <a:r>
              <a:rPr lang="en-US" dirty="0"/>
              <a:t>Data analysis was developed according to principles based on </a:t>
            </a:r>
            <a:r>
              <a:rPr lang="en-US" dirty="0" smtClean="0"/>
              <a:t>content </a:t>
            </a:r>
            <a:r>
              <a:rPr lang="en-US" dirty="0"/>
              <a:t>analysis </a:t>
            </a:r>
            <a:r>
              <a:rPr lang="en-US" dirty="0" smtClean="0"/>
              <a:t> (</a:t>
            </a:r>
            <a:r>
              <a:rPr lang="en-US" dirty="0" err="1" smtClean="0"/>
              <a:t>Bardin</a:t>
            </a:r>
            <a:r>
              <a:rPr lang="en-US" dirty="0" smtClean="0"/>
              <a:t>, 2009), </a:t>
            </a:r>
            <a:r>
              <a:rPr lang="en-US" dirty="0"/>
              <a:t>which seeks to situate the content of narratives in </a:t>
            </a:r>
            <a:r>
              <a:rPr lang="en-US" dirty="0" smtClean="0"/>
              <a:t>a comprehensive plan, </a:t>
            </a:r>
            <a:r>
              <a:rPr lang="en-US" dirty="0"/>
              <a:t>expressing the meanings attributed by the interlocutors themselves. </a:t>
            </a:r>
          </a:p>
        </p:txBody>
      </p:sp>
    </p:spTree>
    <p:extLst>
      <p:ext uri="{BB962C8B-B14F-4D97-AF65-F5344CB8AC3E}">
        <p14:creationId xmlns:p14="http://schemas.microsoft.com/office/powerpoint/2010/main" val="28656066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RESULTS</a:t>
            </a:r>
            <a:endParaRPr lang="en-US" dirty="0"/>
          </a:p>
        </p:txBody>
      </p:sp>
      <p:sp>
        <p:nvSpPr>
          <p:cNvPr id="22" name="Content Placeholder 21"/>
          <p:cNvSpPr>
            <a:spLocks noGrp="1"/>
          </p:cNvSpPr>
          <p:nvPr>
            <p:ph idx="1"/>
          </p:nvPr>
        </p:nvSpPr>
        <p:spPr/>
        <p:txBody>
          <a:bodyPr>
            <a:normAutofit fontScale="92500" lnSpcReduction="10000"/>
          </a:bodyPr>
          <a:lstStyle/>
          <a:p>
            <a:pPr marL="0" indent="0">
              <a:buNone/>
            </a:pPr>
            <a:r>
              <a:rPr lang="en-US" dirty="0"/>
              <a:t>Total of 66 interviews were </a:t>
            </a:r>
            <a:r>
              <a:rPr lang="en-US" dirty="0" smtClean="0"/>
              <a:t>conducted</a:t>
            </a:r>
            <a:r>
              <a:rPr lang="en-US" dirty="0"/>
              <a:t> </a:t>
            </a:r>
            <a:r>
              <a:rPr lang="en-US" dirty="0" smtClean="0"/>
              <a:t>from </a:t>
            </a:r>
            <a:r>
              <a:rPr lang="en-US" dirty="0" smtClean="0">
                <a:solidFill>
                  <a:schemeClr val="tx1"/>
                </a:solidFill>
              </a:rPr>
              <a:t>Nov.2018- April 2019 </a:t>
            </a:r>
            <a:r>
              <a:rPr lang="en-US" dirty="0" smtClean="0"/>
              <a:t>with the following stakeholders:</a:t>
            </a:r>
            <a:endParaRPr lang="en-US" dirty="0"/>
          </a:p>
          <a:p>
            <a:r>
              <a:rPr lang="en-US" dirty="0" smtClean="0"/>
              <a:t>17 </a:t>
            </a:r>
            <a:r>
              <a:rPr lang="en-US" dirty="0"/>
              <a:t>community leaders (LGBTI leaders and </a:t>
            </a:r>
            <a:r>
              <a:rPr lang="en-US" dirty="0" smtClean="0"/>
              <a:t>activists </a:t>
            </a:r>
            <a:r>
              <a:rPr lang="en-US" dirty="0"/>
              <a:t>of local and national AIDS movements)</a:t>
            </a:r>
          </a:p>
          <a:p>
            <a:r>
              <a:rPr lang="en-US" dirty="0" smtClean="0"/>
              <a:t>15 </a:t>
            </a:r>
            <a:r>
              <a:rPr lang="en-US" dirty="0"/>
              <a:t>program managers (</a:t>
            </a:r>
            <a:r>
              <a:rPr lang="en-US" dirty="0" smtClean="0"/>
              <a:t>municipal</a:t>
            </a:r>
            <a:r>
              <a:rPr lang="en-US" dirty="0"/>
              <a:t> </a:t>
            </a:r>
            <a:r>
              <a:rPr lang="en-US" dirty="0" smtClean="0"/>
              <a:t>and state level HIV</a:t>
            </a:r>
            <a:r>
              <a:rPr lang="en-US" dirty="0"/>
              <a:t>/AIDS programs)</a:t>
            </a:r>
          </a:p>
          <a:p>
            <a:r>
              <a:rPr lang="en-US" dirty="0" smtClean="0"/>
              <a:t>16 </a:t>
            </a:r>
            <a:r>
              <a:rPr lang="en-US" dirty="0"/>
              <a:t>PrEP users</a:t>
            </a:r>
          </a:p>
          <a:p>
            <a:r>
              <a:rPr lang="en-US" dirty="0" smtClean="0"/>
              <a:t>14 </a:t>
            </a:r>
            <a:r>
              <a:rPr lang="en-US" dirty="0"/>
              <a:t>health professionals </a:t>
            </a:r>
            <a:r>
              <a:rPr lang="en-US" dirty="0" smtClean="0"/>
              <a:t> </a:t>
            </a:r>
          </a:p>
          <a:p>
            <a:r>
              <a:rPr lang="en-US" dirty="0" smtClean="0"/>
              <a:t>04 peer </a:t>
            </a:r>
            <a:r>
              <a:rPr lang="en-US" dirty="0" smtClean="0"/>
              <a:t>educators</a:t>
            </a:r>
            <a:endParaRPr lang="en-US" dirty="0"/>
          </a:p>
        </p:txBody>
      </p:sp>
    </p:spTree>
    <p:extLst>
      <p:ext uri="{BB962C8B-B14F-4D97-AF65-F5344CB8AC3E}">
        <p14:creationId xmlns:p14="http://schemas.microsoft.com/office/powerpoint/2010/main" val="3155333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FINDINGS</a:t>
            </a:r>
            <a:endParaRPr lang="en-US" dirty="0"/>
          </a:p>
        </p:txBody>
      </p:sp>
      <p:sp>
        <p:nvSpPr>
          <p:cNvPr id="22" name="Content Placeholder 21"/>
          <p:cNvSpPr>
            <a:spLocks noGrp="1"/>
          </p:cNvSpPr>
          <p:nvPr>
            <p:ph idx="1"/>
          </p:nvPr>
        </p:nvSpPr>
        <p:spPr>
          <a:xfrm>
            <a:off x="609600" y="1025065"/>
            <a:ext cx="10972800" cy="5217129"/>
          </a:xfrm>
        </p:spPr>
        <p:txBody>
          <a:bodyPr>
            <a:normAutofit fontScale="70000" lnSpcReduction="20000"/>
          </a:bodyPr>
          <a:lstStyle/>
          <a:p>
            <a:pPr marL="0" indent="0">
              <a:buNone/>
            </a:pPr>
            <a:r>
              <a:rPr lang="en-US" sz="3500" b="1" u="sng" dirty="0"/>
              <a:t>Facilitators</a:t>
            </a:r>
            <a:r>
              <a:rPr lang="en-US" sz="3500" b="1" dirty="0"/>
              <a:t> </a:t>
            </a:r>
            <a:endParaRPr lang="en-US" sz="3500" b="1" dirty="0" smtClean="0"/>
          </a:p>
          <a:p>
            <a:r>
              <a:rPr lang="en-US" sz="3500" dirty="0"/>
              <a:t>Program managers, health service providers, and community leaders expressed having prior knowledge of </a:t>
            </a:r>
            <a:r>
              <a:rPr lang="en-US" sz="3500" dirty="0" err="1" smtClean="0"/>
              <a:t>PrEP.</a:t>
            </a:r>
            <a:r>
              <a:rPr lang="en-US" sz="3500" dirty="0" smtClean="0"/>
              <a:t> </a:t>
            </a:r>
            <a:endParaRPr lang="en-US" sz="3500" b="1" dirty="0" smtClean="0"/>
          </a:p>
          <a:p>
            <a:r>
              <a:rPr lang="en-US" sz="3500" dirty="0" smtClean="0"/>
              <a:t>There </a:t>
            </a:r>
            <a:r>
              <a:rPr lang="en-US" sz="3500" dirty="0"/>
              <a:t>is </a:t>
            </a:r>
            <a:r>
              <a:rPr lang="en-US" sz="3500" dirty="0" smtClean="0"/>
              <a:t>a narrative </a:t>
            </a:r>
            <a:r>
              <a:rPr lang="en-US" sz="3500" dirty="0"/>
              <a:t>consensus among all stakeholders that: </a:t>
            </a:r>
          </a:p>
          <a:p>
            <a:pPr lvl="1"/>
            <a:r>
              <a:rPr lang="en-US" sz="3500" dirty="0"/>
              <a:t>PrEP is a step forward in combined HIV prevention </a:t>
            </a:r>
            <a:r>
              <a:rPr lang="en-US" sz="3500" dirty="0" smtClean="0"/>
              <a:t>for </a:t>
            </a:r>
            <a:r>
              <a:rPr lang="en-US" sz="3500" dirty="0"/>
              <a:t>public health policy </a:t>
            </a:r>
          </a:p>
          <a:p>
            <a:pPr lvl="1"/>
            <a:r>
              <a:rPr lang="en-US" sz="3500" dirty="0"/>
              <a:t>PrEP puts HIV prevention under the individual’s </a:t>
            </a:r>
            <a:r>
              <a:rPr lang="en-US" sz="3500" dirty="0" smtClean="0"/>
              <a:t>control</a:t>
            </a:r>
            <a:endParaRPr lang="en-US" sz="3500" dirty="0"/>
          </a:p>
          <a:p>
            <a:r>
              <a:rPr lang="en-US" sz="3500" dirty="0" smtClean="0"/>
              <a:t>PrEP </a:t>
            </a:r>
            <a:r>
              <a:rPr lang="en-US" sz="3500" dirty="0"/>
              <a:t>offered at HIV related services (testing centers and care units</a:t>
            </a:r>
            <a:r>
              <a:rPr lang="en-US" sz="3500" dirty="0" smtClean="0"/>
              <a:t>)  </a:t>
            </a:r>
            <a:r>
              <a:rPr lang="en-US" sz="3500" dirty="0"/>
              <a:t>is interpreted as a facilitator </a:t>
            </a:r>
            <a:r>
              <a:rPr lang="en-US" sz="3500" dirty="0" smtClean="0"/>
              <a:t>for PrEP access to key populations, as </a:t>
            </a:r>
            <a:r>
              <a:rPr lang="en-US" sz="3500" dirty="0"/>
              <a:t>they have trained professionals who understand the MSM and Transgender </a:t>
            </a:r>
            <a:r>
              <a:rPr lang="en-US" sz="3500" dirty="0" smtClean="0"/>
              <a:t>populations, </a:t>
            </a:r>
            <a:r>
              <a:rPr lang="en-US" sz="3500" dirty="0"/>
              <a:t>avoid unnecessary questions, stigmatizing and personal </a:t>
            </a:r>
            <a:r>
              <a:rPr lang="en-US" sz="3500" dirty="0" smtClean="0"/>
              <a:t>curiosities.</a:t>
            </a:r>
          </a:p>
          <a:p>
            <a:r>
              <a:rPr lang="en-US" sz="3500" dirty="0" smtClean="0"/>
              <a:t>Some </a:t>
            </a:r>
            <a:r>
              <a:rPr lang="en-US" sz="3500" dirty="0"/>
              <a:t>participants suggest that </a:t>
            </a:r>
            <a:r>
              <a:rPr lang="en-US" sz="3500" dirty="0" smtClean="0"/>
              <a:t>key </a:t>
            </a:r>
            <a:r>
              <a:rPr lang="en-US" sz="3500" dirty="0"/>
              <a:t>populations </a:t>
            </a:r>
            <a:r>
              <a:rPr lang="en-US" sz="3500" dirty="0" smtClean="0"/>
              <a:t>may also want to access </a:t>
            </a:r>
            <a:r>
              <a:rPr lang="en-US" sz="3500" dirty="0"/>
              <a:t>PrEP in a more “neutral” </a:t>
            </a:r>
            <a:r>
              <a:rPr lang="en-US" sz="3500" dirty="0" smtClean="0"/>
              <a:t>non HIV related health service, </a:t>
            </a:r>
            <a:r>
              <a:rPr lang="en-US" sz="3500" dirty="0"/>
              <a:t>and increase access to </a:t>
            </a:r>
            <a:r>
              <a:rPr lang="en-US" sz="3500" dirty="0" smtClean="0"/>
              <a:t>those </a:t>
            </a:r>
            <a:r>
              <a:rPr lang="en-US" sz="3500" dirty="0"/>
              <a:t>who are afraid to be stigmatized</a:t>
            </a:r>
            <a:r>
              <a:rPr lang="en-US" sz="3500" dirty="0" smtClean="0"/>
              <a:t>.</a:t>
            </a:r>
          </a:p>
          <a:p>
            <a:r>
              <a:rPr lang="en-US" sz="3500" dirty="0"/>
              <a:t>Peer educators/navigators at the </a:t>
            </a:r>
            <a:r>
              <a:rPr lang="en-US" sz="3500" dirty="0" err="1"/>
              <a:t>ImPrEP</a:t>
            </a:r>
            <a:r>
              <a:rPr lang="en-US" sz="3500" dirty="0"/>
              <a:t> sites were seen as facilitators to access by both MSM and TGW.</a:t>
            </a:r>
          </a:p>
          <a:p>
            <a:endParaRPr lang="en-US" sz="3500" dirty="0"/>
          </a:p>
          <a:p>
            <a:pPr marL="0" indent="0">
              <a:buNone/>
            </a:pPr>
            <a:endParaRPr lang="en-US" dirty="0"/>
          </a:p>
        </p:txBody>
      </p:sp>
    </p:spTree>
    <p:extLst>
      <p:ext uri="{BB962C8B-B14F-4D97-AF65-F5344CB8AC3E}">
        <p14:creationId xmlns:p14="http://schemas.microsoft.com/office/powerpoint/2010/main" val="12874490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FINDINGS</a:t>
            </a:r>
            <a:endParaRPr lang="en-US" dirty="0"/>
          </a:p>
        </p:txBody>
      </p:sp>
      <p:sp>
        <p:nvSpPr>
          <p:cNvPr id="22" name="Content Placeholder 21"/>
          <p:cNvSpPr>
            <a:spLocks noGrp="1"/>
          </p:cNvSpPr>
          <p:nvPr>
            <p:ph idx="1"/>
          </p:nvPr>
        </p:nvSpPr>
        <p:spPr>
          <a:xfrm>
            <a:off x="609600" y="1239260"/>
            <a:ext cx="10972800" cy="4886906"/>
          </a:xfrm>
        </p:spPr>
        <p:txBody>
          <a:bodyPr>
            <a:normAutofit/>
          </a:bodyPr>
          <a:lstStyle/>
          <a:p>
            <a:pPr marL="0" indent="0">
              <a:buNone/>
            </a:pPr>
            <a:r>
              <a:rPr lang="en-US" dirty="0" smtClean="0"/>
              <a:t>Facilitators among </a:t>
            </a:r>
            <a:r>
              <a:rPr lang="en-US" dirty="0"/>
              <a:t>PrEP users: </a:t>
            </a:r>
          </a:p>
          <a:p>
            <a:pPr lvl="1"/>
            <a:r>
              <a:rPr lang="en-US" dirty="0"/>
              <a:t>The desire to be protected from a future HIV infection is </a:t>
            </a:r>
            <a:r>
              <a:rPr lang="en-US" dirty="0" smtClean="0"/>
              <a:t>expressed </a:t>
            </a:r>
            <a:r>
              <a:rPr lang="en-US" dirty="0"/>
              <a:t>as a motivation to use PrEP;</a:t>
            </a:r>
          </a:p>
          <a:p>
            <a:pPr lvl="1"/>
            <a:r>
              <a:rPr lang="en-US" dirty="0"/>
              <a:t>Improvement in quality of life was perceived  as sexual relations become more pleasurable once they feel more protected;</a:t>
            </a:r>
          </a:p>
          <a:p>
            <a:pPr lvl="1"/>
            <a:r>
              <a:rPr lang="en-US" dirty="0"/>
              <a:t>The possibility of scheduling an appointment by telephone in some services was welcomed as a facilitator to access;</a:t>
            </a:r>
          </a:p>
          <a:p>
            <a:pPr lvl="1"/>
            <a:r>
              <a:rPr lang="en-US" dirty="0"/>
              <a:t>The dissemination of targeted information through peers, social networks and </a:t>
            </a:r>
            <a:r>
              <a:rPr lang="en-US" dirty="0" smtClean="0"/>
              <a:t>displayed in public places (bus and metro stations) is believe </a:t>
            </a:r>
            <a:r>
              <a:rPr lang="en-US" dirty="0"/>
              <a:t>to help </a:t>
            </a:r>
            <a:r>
              <a:rPr lang="en-US" dirty="0" smtClean="0"/>
              <a:t>access.</a:t>
            </a:r>
            <a:endParaRPr lang="en-US" sz="3500" b="1" dirty="0" smtClean="0"/>
          </a:p>
          <a:p>
            <a:endParaRPr lang="en-US" dirty="0"/>
          </a:p>
        </p:txBody>
      </p:sp>
    </p:spTree>
    <p:extLst>
      <p:ext uri="{BB962C8B-B14F-4D97-AF65-F5344CB8AC3E}">
        <p14:creationId xmlns:p14="http://schemas.microsoft.com/office/powerpoint/2010/main" val="10519606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FINDINGS</a:t>
            </a:r>
            <a:endParaRPr lang="en-US" dirty="0"/>
          </a:p>
        </p:txBody>
      </p:sp>
      <p:sp>
        <p:nvSpPr>
          <p:cNvPr id="22" name="Content Placeholder 21"/>
          <p:cNvSpPr>
            <a:spLocks noGrp="1"/>
          </p:cNvSpPr>
          <p:nvPr>
            <p:ph idx="1"/>
          </p:nvPr>
        </p:nvSpPr>
        <p:spPr>
          <a:xfrm>
            <a:off x="609600" y="1269858"/>
            <a:ext cx="10972800" cy="4856307"/>
          </a:xfrm>
        </p:spPr>
        <p:txBody>
          <a:bodyPr>
            <a:normAutofit lnSpcReduction="10000"/>
          </a:bodyPr>
          <a:lstStyle/>
          <a:p>
            <a:pPr marL="0" indent="0">
              <a:buNone/>
            </a:pPr>
            <a:r>
              <a:rPr lang="en-US" sz="2800" b="1" u="sng" dirty="0"/>
              <a:t>Identified </a:t>
            </a:r>
            <a:r>
              <a:rPr lang="en-US" sz="2800" b="1" u="sng" dirty="0" smtClean="0"/>
              <a:t>Barriers</a:t>
            </a:r>
            <a:endParaRPr lang="en-US" sz="2800" b="1" u="sng" dirty="0"/>
          </a:p>
          <a:p>
            <a:r>
              <a:rPr lang="en-US" sz="2600" dirty="0"/>
              <a:t>Stigma and discrimination were identified as </a:t>
            </a:r>
            <a:r>
              <a:rPr lang="en-US" sz="2600" dirty="0" smtClean="0"/>
              <a:t>main </a:t>
            </a:r>
            <a:r>
              <a:rPr lang="en-US" sz="2600" dirty="0"/>
              <a:t>obstacles for most </a:t>
            </a:r>
            <a:r>
              <a:rPr lang="en-US" sz="2600" dirty="0" smtClean="0"/>
              <a:t>key populations’ </a:t>
            </a:r>
            <a:r>
              <a:rPr lang="en-US" sz="2600" dirty="0"/>
              <a:t>access to PrEP services. </a:t>
            </a:r>
          </a:p>
          <a:p>
            <a:r>
              <a:rPr lang="en-US" sz="2600" dirty="0"/>
              <a:t>Service providers and community leaders highlight that transgender people are the ones who least seek PrEP services due to lack of information and fear of discrimination.</a:t>
            </a:r>
          </a:p>
          <a:p>
            <a:r>
              <a:rPr lang="en-US" sz="2600" dirty="0"/>
              <a:t>It was evidenced in the narrative of PrEP users:</a:t>
            </a:r>
          </a:p>
          <a:p>
            <a:pPr lvl="1"/>
            <a:r>
              <a:rPr lang="en-US" sz="2600" dirty="0"/>
              <a:t> discomfort with the technical language around PrEP </a:t>
            </a:r>
            <a:r>
              <a:rPr lang="en-US" sz="2600" dirty="0" smtClean="0"/>
              <a:t>leading to</a:t>
            </a:r>
            <a:r>
              <a:rPr lang="en-US" sz="2600" dirty="0" smtClean="0"/>
              <a:t> </a:t>
            </a:r>
            <a:r>
              <a:rPr lang="en-US" sz="2600" dirty="0"/>
              <a:t>difficulty to understand specificities </a:t>
            </a:r>
            <a:r>
              <a:rPr lang="en-US" sz="2600" dirty="0" smtClean="0"/>
              <a:t>of the </a:t>
            </a:r>
            <a:r>
              <a:rPr lang="en-US" sz="2600" dirty="0"/>
              <a:t>daily antiretroviral regimen for prophylaxis, </a:t>
            </a:r>
            <a:r>
              <a:rPr lang="en-US" sz="2600" dirty="0" smtClean="0"/>
              <a:t>the </a:t>
            </a:r>
            <a:r>
              <a:rPr lang="en-US" sz="2600" dirty="0"/>
              <a:t>need to continue with the follow-up visits and regular testing for </a:t>
            </a:r>
            <a:r>
              <a:rPr lang="en-US" sz="2600" dirty="0" smtClean="0"/>
              <a:t>HIV, and on </a:t>
            </a:r>
            <a:r>
              <a:rPr lang="en-US" sz="2600" dirty="0"/>
              <a:t>how to proceed </a:t>
            </a:r>
            <a:r>
              <a:rPr lang="en-US" sz="2600" dirty="0" smtClean="0"/>
              <a:t>in case of interruptions or forgetfulness to take a pill. </a:t>
            </a:r>
            <a:endParaRPr lang="en-US" sz="2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929739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15526</TotalTime>
  <Words>1293</Words>
  <Application>Microsoft Macintosh PowerPoint</Application>
  <PresentationFormat>Custom</PresentationFormat>
  <Paragraphs>91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AIDS 2016_Template</vt:lpstr>
      <vt:lpstr>PowerPoint Presentation</vt:lpstr>
      <vt:lpstr>Qualitative Evaluation of PrEP Implementation in Brazil -- ImPrEP Stakeholders</vt:lpstr>
      <vt:lpstr>INTRODUCTION</vt:lpstr>
      <vt:lpstr>STUDY OBJECTIVES</vt:lpstr>
      <vt:lpstr>METHODS</vt:lpstr>
      <vt:lpstr>RESULTS</vt:lpstr>
      <vt:lpstr>FINDINGS</vt:lpstr>
      <vt:lpstr>FINDINGS</vt:lpstr>
      <vt:lpstr>FINDINGS</vt:lpstr>
      <vt:lpstr>FINDINGS</vt:lpstr>
      <vt:lpstr>CONCLUSIONS</vt:lpstr>
      <vt:lpstr>CONCLUSIONS</vt:lpstr>
      <vt:lpstr>ACKNOWLEDGEMENTS </vt:lpstr>
      <vt:lpstr>ACKNOWLEDGEMENTS</vt:lpstr>
      <vt:lpstr>Thank you!     Gracias!    Obrigada!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maria cristina pimenta oliveira</cp:lastModifiedBy>
  <cp:revision>81</cp:revision>
  <cp:lastPrinted>2017-01-16T15:31:13Z</cp:lastPrinted>
  <dcterms:created xsi:type="dcterms:W3CDTF">2017-01-13T09:09:35Z</dcterms:created>
  <dcterms:modified xsi:type="dcterms:W3CDTF">2019-07-24T18:45:50Z</dcterms:modified>
</cp:coreProperties>
</file>